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Avenir Roma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Avenir Roma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Avenir Roma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Avenir Roma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Avenir Roma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Avenir Roma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Avenir Roma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Avenir Roma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35353"/>
        </a:fontRef>
        <a:srgbClr val="53535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E2E4"/>
          </a:solidFill>
        </a:fill>
      </a:tcStyle>
    </a:wholeTbl>
    <a:band2H>
      <a:tcTxStyle b="def" i="def"/>
      <a:tcStyle>
        <a:tcBdr/>
        <a:fill>
          <a:solidFill>
            <a:srgbClr val="EBF1F2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35353"/>
        </a:fontRef>
        <a:srgbClr val="53535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DDCB"/>
          </a:solidFill>
        </a:fill>
      </a:tcStyle>
    </a:wholeTbl>
    <a:band2H>
      <a:tcTxStyle b="def" i="def"/>
      <a:tcStyle>
        <a:tcBdr/>
        <a:fill>
          <a:solidFill>
            <a:srgbClr val="F8EF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35353"/>
        </a:fontRef>
        <a:srgbClr val="53535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3D7"/>
          </a:solidFill>
        </a:fill>
      </a:tcStyle>
    </a:wholeTbl>
    <a:band2H>
      <a:tcTxStyle b="def" i="def"/>
      <a:tcStyle>
        <a:tcBdr/>
        <a:fill>
          <a:solidFill>
            <a:srgbClr val="E9EAEC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35353"/>
        </a:fontRef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35353"/>
        </a:fontRef>
        <a:srgbClr val="53535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35353"/>
        </a:fontRef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12700" cap="flat">
              <a:solidFill>
                <a:srgbClr val="535353"/>
              </a:solidFill>
              <a:prstDash val="solid"/>
              <a:round/>
            </a:ln>
          </a:top>
          <a:bottom>
            <a:ln w="127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solidFill>
            <a:srgbClr val="53535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12700" cap="flat">
              <a:solidFill>
                <a:srgbClr val="535353"/>
              </a:solidFill>
              <a:prstDash val="solid"/>
              <a:round/>
            </a:ln>
          </a:top>
          <a:bottom>
            <a:ln w="127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solidFill>
            <a:srgbClr val="535353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50800" cap="flat">
              <a:solidFill>
                <a:srgbClr val="535353"/>
              </a:solidFill>
              <a:prstDash val="solid"/>
              <a:round/>
            </a:ln>
          </a:top>
          <a:bottom>
            <a:ln w="127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127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063572" y="8905523"/>
            <a:ext cx="256537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5207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0414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5621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0828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035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1242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6449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41656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6863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33"/>
          <p:cNvSpPr txBox="1"/>
          <p:nvPr>
            <p:ph type="subTitle" sz="quarter" idx="1"/>
          </p:nvPr>
        </p:nvSpPr>
        <p:spPr>
          <a:xfrm>
            <a:off x="355600" y="3822898"/>
            <a:ext cx="12293600" cy="1236503"/>
          </a:xfrm>
          <a:prstGeom prst="rect">
            <a:avLst/>
          </a:prstGeom>
        </p:spPr>
        <p:txBody>
          <a:bodyPr/>
          <a:lstStyle/>
          <a:p>
            <a:pPr/>
            <a:r>
              <a:t>Randy Blazak</a:t>
            </a:r>
          </a:p>
          <a:p>
            <a:pPr/>
            <a:r>
              <a:t>Coalition Against Hate Crimes</a:t>
            </a:r>
          </a:p>
        </p:txBody>
      </p:sp>
      <p:sp>
        <p:nvSpPr>
          <p:cNvPr id="111" name="Shape 32"/>
          <p:cNvSpPr txBox="1"/>
          <p:nvPr>
            <p:ph type="ctrTitle"/>
          </p:nvPr>
        </p:nvSpPr>
        <p:spPr>
          <a:xfrm>
            <a:off x="355600" y="721071"/>
            <a:ext cx="12293600" cy="2885533"/>
          </a:xfrm>
          <a:prstGeom prst="rect">
            <a:avLst/>
          </a:prstGeom>
        </p:spPr>
        <p:txBody>
          <a:bodyPr/>
          <a:lstStyle/>
          <a:p>
            <a:pPr defTabSz="457200">
              <a:defRPr cap="none" sz="5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Hate Speech &amp; Free Speech: </a:t>
            </a:r>
          </a:p>
          <a:p>
            <a:pPr defTabSz="457200">
              <a:defRPr cap="none" sz="5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Where do they meet?</a:t>
            </a:r>
          </a:p>
        </p:txBody>
      </p:sp>
      <p:pic>
        <p:nvPicPr>
          <p:cNvPr id="112" name="46002484_10157853534459307_8316457084912664576_n.jpg" descr="46002484_10157853534459307_831645708491266457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7330" y="5123295"/>
            <a:ext cx="4468613" cy="5958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5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Skokie, IL. 1977</a:t>
            </a:r>
          </a:p>
        </p:txBody>
      </p:sp>
      <p:pic>
        <p:nvPicPr>
          <p:cNvPr id="146" name="AR-701169795.jpg&amp;updated=201301161251&amp;MaxW=800&amp;maxH=800&amp;noborder.jpg" descr="AR-701169795.jpg&amp;updated=201301161251&amp;MaxW=800&amp;maxH=800&amp;nobord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5642" y="2298600"/>
            <a:ext cx="9575804" cy="687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7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 Hate Speech becomes hate Crime</a:t>
            </a:r>
          </a:p>
        </p:txBody>
      </p:sp>
      <p:sp>
        <p:nvSpPr>
          <p:cNvPr id="149" name="Shape 72"/>
          <p:cNvSpPr txBox="1"/>
          <p:nvPr/>
        </p:nvSpPr>
        <p:spPr>
          <a:xfrm>
            <a:off x="267865" y="2668753"/>
            <a:ext cx="12886234" cy="441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812800" indent="-812800" algn="l" defTabSz="457200">
              <a:defRPr b="1" sz="1700">
                <a:solidFill>
                  <a:srgbClr val="241B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defRPr sz="4400">
                <a:solidFill>
                  <a:srgbClr val="352D2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If a person intentionally subjects another to offensive physical contact because of the person’s perception of the other’s </a:t>
            </a:r>
            <a:r>
              <a:rPr b="1"/>
              <a:t>race, color, religion, sexual orientation, disability </a:t>
            </a:r>
            <a:r>
              <a:t>or</a:t>
            </a:r>
            <a:r>
              <a:rPr b="1"/>
              <a:t> national origin.</a:t>
            </a:r>
            <a:endParaRPr b="1"/>
          </a:p>
          <a:p>
            <a:pPr algn="l" defTabSz="457200">
              <a:defRPr b="1" sz="4400">
                <a:solidFill>
                  <a:srgbClr val="352D2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defRPr b="1" sz="4400">
                <a:solidFill>
                  <a:srgbClr val="352D2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“Credible threat of violence”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7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murder of mulugeta seraW</a:t>
            </a:r>
          </a:p>
        </p:txBody>
      </p:sp>
      <p:sp>
        <p:nvSpPr>
          <p:cNvPr id="152" name="Shape 75"/>
          <p:cNvSpPr txBox="1"/>
          <p:nvPr>
            <p:ph type="body" sz="half" idx="1"/>
          </p:nvPr>
        </p:nvSpPr>
        <p:spPr>
          <a:xfrm>
            <a:off x="330200" y="2533650"/>
            <a:ext cx="6620272" cy="6299200"/>
          </a:xfrm>
          <a:prstGeom prst="rect">
            <a:avLst/>
          </a:prstGeom>
        </p:spPr>
        <p:txBody>
          <a:bodyPr/>
          <a:lstStyle/>
          <a:p>
            <a:pPr/>
            <a:r>
              <a:t>Portland, November 12,1988</a:t>
            </a:r>
          </a:p>
          <a:p>
            <a:pPr/>
            <a:r>
              <a:t>Racist skinheads - East Side White Pride</a:t>
            </a:r>
          </a:p>
          <a:p>
            <a:pPr/>
            <a:r>
              <a:t>Lawsuit for wrongful death</a:t>
            </a:r>
          </a:p>
          <a:p>
            <a:pPr/>
            <a:r>
              <a:t>What if Tom Metzger had a lawyer?</a:t>
            </a:r>
          </a:p>
        </p:txBody>
      </p:sp>
      <p:pic>
        <p:nvPicPr>
          <p:cNvPr id="153" name="serawjpg-0f6a9ff5a9251003.jpg" descr="serawjpg-0f6a9ff5a9251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2310" y="2716309"/>
            <a:ext cx="4076704" cy="6502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7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Oregon “Bias Crime” Statute</a:t>
            </a:r>
          </a:p>
        </p:txBody>
      </p:sp>
      <p:sp>
        <p:nvSpPr>
          <p:cNvPr id="156" name="Shape 7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7801" indent="-447801" defTabSz="502412">
              <a:spcBef>
                <a:spcPts val="3900"/>
              </a:spcBef>
              <a:defRPr sz="3900"/>
            </a:pPr>
            <a:r>
              <a:t>SB 577 includes violent crime, property crime, and threats</a:t>
            </a:r>
          </a:p>
          <a:p>
            <a:pPr marL="447801" indent="-447801" defTabSz="502412">
              <a:spcBef>
                <a:spcPts val="3900"/>
              </a:spcBef>
              <a:defRPr sz="3900"/>
            </a:pPr>
            <a:r>
              <a:t>Based on offenders perception of victim’s race, color, religion, sexual orientation, gender identity, disability or national origin.</a:t>
            </a:r>
          </a:p>
          <a:p>
            <a:pPr marL="447801" indent="-447801" defTabSz="502412">
              <a:spcBef>
                <a:spcPts val="3900"/>
              </a:spcBef>
              <a:defRPr sz="3900"/>
            </a:pPr>
            <a:r>
              <a:t>Based on the perception of the victim, but need motive to charge</a:t>
            </a:r>
          </a:p>
          <a:p>
            <a:pPr marL="447801" indent="-447801" defTabSz="502412">
              <a:spcBef>
                <a:spcPts val="3900"/>
              </a:spcBef>
              <a:defRPr sz="3900"/>
            </a:pPr>
            <a:r>
              <a:t>Penalty enhancement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he Murder of Larnell Bruce, Jr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Murder of Larnell Bruce, Jr.</a:t>
            </a:r>
          </a:p>
        </p:txBody>
      </p:sp>
      <p:sp>
        <p:nvSpPr>
          <p:cNvPr id="159" name="Gresham, August 13, 2016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Gresham, August 13, 2016</a:t>
            </a:r>
          </a:p>
          <a:p>
            <a:pPr/>
            <a:r>
              <a:t>Murdered by a member of European Kindred</a:t>
            </a:r>
          </a:p>
          <a:p>
            <a:pPr/>
            <a:r>
              <a:t>Jury determined the act was motivated by racial hatred, May 19, 2019</a:t>
            </a:r>
          </a:p>
          <a:p>
            <a:pPr/>
            <a:r>
              <a:t>Life in prison</a:t>
            </a:r>
          </a:p>
        </p:txBody>
      </p:sp>
      <p:pic>
        <p:nvPicPr>
          <p:cNvPr id="160" name="Screen Shot 2019-04-29 at 10.09.36 PM.png" descr="Screen Shot 2019-04-29 at 10.09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3536" y="2933351"/>
            <a:ext cx="3505467" cy="5683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8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Federal Civil Rights Laws</a:t>
            </a:r>
          </a:p>
        </p:txBody>
      </p:sp>
      <p:sp>
        <p:nvSpPr>
          <p:cNvPr id="163" name="Shape 8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4251" indent="-484251" defTabSz="543305">
              <a:spcBef>
                <a:spcPts val="4200"/>
              </a:spcBef>
              <a:defRPr sz="4200"/>
            </a:pPr>
            <a:r>
              <a:t>Matthew Shepard/James Byrd Jr. Act (2009) covers violent crimes committed because of the actual or perceived race, color, religion, national origin, gender, sexual orientation, gender identity, or disability of the victim.</a:t>
            </a:r>
          </a:p>
          <a:p>
            <a:pPr marL="484251" indent="-484251" defTabSz="543305">
              <a:spcBef>
                <a:spcPts val="4200"/>
              </a:spcBef>
              <a:defRPr sz="4200"/>
            </a:pPr>
            <a:r>
              <a:t>Religious desecrations.</a:t>
            </a:r>
          </a:p>
          <a:p>
            <a:pPr marL="484251" indent="-484251" defTabSz="543305">
              <a:spcBef>
                <a:spcPts val="4200"/>
              </a:spcBef>
              <a:defRPr sz="4200"/>
            </a:pPr>
            <a:r>
              <a:t>Interstate threats (18 U.S. Code 875 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8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GraffiTI </a:t>
            </a:r>
          </a:p>
        </p:txBody>
      </p:sp>
      <p:pic>
        <p:nvPicPr>
          <p:cNvPr id="166" name="defaced-statues-f201114a4ad8a40b.jpg" descr="defaced-statues-f201114a4ad8a40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5253" y="5914280"/>
            <a:ext cx="5920545" cy="3335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00003573637687.jpg" descr="0000357363768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0" y="2054412"/>
            <a:ext cx="6983822" cy="46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vera-katz-vandalism-nate-kettlewell*1024xx844-475-0-132.jpg" descr="vera-katz-vandalism-nate-kettlewell*1024xx844-475-0-13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27485" y="2300215"/>
            <a:ext cx="5926197" cy="3335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8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Threatening Speech</a:t>
            </a:r>
          </a:p>
        </p:txBody>
      </p:sp>
      <p:pic>
        <p:nvPicPr>
          <p:cNvPr id="171" name="170528-jeremy-christian-437p-rs_50e82a15c3f5776321b9dc9f6392bba9.nbcnews-ux-2880-1000.jpg" descr="170528-jeremy-christian-437p-rs_50e82a15c3f5776321b9dc9f6392bba9.nbcnews-ux-2880-10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7049" y="2763622"/>
            <a:ext cx="9390700" cy="5275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92"/>
          <p:cNvSpPr txBox="1"/>
          <p:nvPr>
            <p:ph type="title"/>
          </p:nvPr>
        </p:nvSpPr>
        <p:spPr>
          <a:xfrm>
            <a:off x="5207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/>
            <a:r>
              <a:t>May 26, 2017 Max Murders</a:t>
            </a:r>
          </a:p>
        </p:txBody>
      </p:sp>
      <p:sp>
        <p:nvSpPr>
          <p:cNvPr id="174" name="Shape 93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Harassment of two teenage girls</a:t>
            </a:r>
          </a:p>
          <a:p>
            <a:pPr/>
            <a:r>
              <a:t>Anti-immigrant, anti-Muslim speech</a:t>
            </a:r>
          </a:p>
          <a:p>
            <a:pPr/>
            <a:r>
              <a:t>Three (white) men who tried to stop him were stabbed.</a:t>
            </a:r>
          </a:p>
          <a:p>
            <a:pPr/>
            <a:r>
              <a:t>Collective trauma (again)</a:t>
            </a:r>
          </a:p>
        </p:txBody>
      </p:sp>
      <p:pic>
        <p:nvPicPr>
          <p:cNvPr id="175" name="d3b99137-82da-4875-aa0c-dabd4369b071-large16x9_JEREMYCHRISTIANFBI.jpg" descr="d3b99137-82da-4875-aa0c-dabd4369b071-large16x9_JEREMYCHRISTIANFB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8534" y="2720856"/>
            <a:ext cx="6524633" cy="3672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14037053_G.jpg" descr="14037053_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4449" y="6421899"/>
            <a:ext cx="5892804" cy="3314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9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 hate speech at school OK if it is free speech?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35"/>
          <p:cNvSpPr txBox="1"/>
          <p:nvPr>
            <p:ph type="title"/>
          </p:nvPr>
        </p:nvSpPr>
        <p:spPr>
          <a:xfrm>
            <a:off x="177800" y="901700"/>
            <a:ext cx="5892800" cy="3886200"/>
          </a:xfrm>
          <a:prstGeom prst="rect">
            <a:avLst/>
          </a:prstGeom>
        </p:spPr>
        <p:txBody>
          <a:bodyPr/>
          <a:lstStyle/>
          <a:p>
            <a:pPr/>
            <a:r>
              <a:t>Oregon’s Racist History</a:t>
            </a:r>
          </a:p>
          <a:p>
            <a:pPr>
              <a:defRPr b="1" sz="4600">
                <a:latin typeface="Gill Sans"/>
                <a:ea typeface="Gill Sans"/>
                <a:cs typeface="Gill Sans"/>
                <a:sym typeface="Gill Sans"/>
              </a:defRPr>
            </a:pPr>
            <a:r>
              <a:t>= trauma</a:t>
            </a:r>
          </a:p>
        </p:txBody>
      </p:sp>
      <p:sp>
        <p:nvSpPr>
          <p:cNvPr id="115" name="Shape 36"/>
          <p:cNvSpPr txBox="1"/>
          <p:nvPr>
            <p:ph type="body" idx="1"/>
          </p:nvPr>
        </p:nvSpPr>
        <p:spPr>
          <a:xfrm>
            <a:off x="622297" y="5384800"/>
            <a:ext cx="11467759" cy="4820395"/>
          </a:xfrm>
          <a:prstGeom prst="rect">
            <a:avLst/>
          </a:prstGeom>
        </p:spPr>
        <p:txBody>
          <a:bodyPr/>
          <a:lstStyle/>
          <a:p>
            <a:pPr/>
            <a:r>
              <a:t>Oregon Land Donation Act</a:t>
            </a:r>
          </a:p>
          <a:p>
            <a:pPr/>
            <a:r>
              <a:t>Exclusion Laws</a:t>
            </a:r>
          </a:p>
          <a:p>
            <a:pPr/>
            <a:r>
              <a:t>Oregon as the only “whites only” state</a:t>
            </a:r>
          </a:p>
          <a:p>
            <a:pPr/>
            <a:r>
              <a:t>The dominance of the KKK in the 1920s</a:t>
            </a:r>
          </a:p>
          <a:p>
            <a:pPr/>
            <a:r>
              <a:t>Institutional racism in housing and development</a:t>
            </a:r>
          </a:p>
          <a:p>
            <a:pPr/>
            <a:r>
              <a:t>Racist skinheads in the 1980s &amp; 1990s</a:t>
            </a:r>
          </a:p>
          <a:p>
            <a:pPr/>
            <a:r>
              <a:t>The Alt Right</a:t>
            </a:r>
          </a:p>
        </p:txBody>
      </p:sp>
      <p:pic>
        <p:nvPicPr>
          <p:cNvPr id="116" name="1*sDPoBUkKIwEBG2sm367agQ.gif" descr="1*sDPoBUkKIwEBG2sm367agQ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1602" y="863865"/>
            <a:ext cx="6434500" cy="4190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9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nope</a:t>
            </a:r>
          </a:p>
        </p:txBody>
      </p:sp>
      <p:sp>
        <p:nvSpPr>
          <p:cNvPr id="181" name="Shape 100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Emotional trauma</a:t>
            </a:r>
          </a:p>
          <a:p>
            <a:pPr/>
            <a:r>
              <a:t>Encouraging crime</a:t>
            </a:r>
          </a:p>
          <a:p>
            <a:pPr/>
            <a:r>
              <a:t>Creates divisions</a:t>
            </a:r>
          </a:p>
          <a:p>
            <a:pPr/>
            <a:r>
              <a:t>Waves of impact</a:t>
            </a:r>
          </a:p>
          <a:p>
            <a:pPr/>
            <a:r>
              <a:t>Do all students feel safe?</a:t>
            </a:r>
          </a:p>
        </p:txBody>
      </p:sp>
      <p:pic>
        <p:nvPicPr>
          <p:cNvPr id="182" name="blog-racial-trauma-kids-ftd.jpg" descr="blog-racial-trauma-kids-ft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6280" y="4086483"/>
            <a:ext cx="5892804" cy="3894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0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Thinking about </a:t>
            </a:r>
          </a:p>
          <a:p>
            <a:pPr/>
            <a:r>
              <a:t>the alt-right</a:t>
            </a:r>
          </a:p>
        </p:txBody>
      </p:sp>
      <p:sp>
        <p:nvSpPr>
          <p:cNvPr id="185" name="Shape 104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Similarities to hate groups</a:t>
            </a:r>
          </a:p>
          <a:p>
            <a:pPr/>
            <a:r>
              <a:t>Conspiracy theories</a:t>
            </a:r>
          </a:p>
          <a:p>
            <a:pPr/>
            <a:r>
              <a:t>Targeting young white males for recruitment, especially on social media</a:t>
            </a:r>
          </a:p>
          <a:p>
            <a:pPr/>
            <a:r>
              <a:t>Utilization of free speech “grey areas”</a:t>
            </a:r>
          </a:p>
        </p:txBody>
      </p:sp>
      <p:pic>
        <p:nvPicPr>
          <p:cNvPr id="186" name="pbox.php.jpg" descr="pbox.ph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472" y="3712874"/>
            <a:ext cx="6075289" cy="414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actics Used on Gen Z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Tactics Used on Gen Z</a:t>
            </a:r>
          </a:p>
        </p:txBody>
      </p:sp>
      <p:sp>
        <p:nvSpPr>
          <p:cNvPr id="189" name="“White genocide” narrative…"/>
          <p:cNvSpPr txBox="1"/>
          <p:nvPr>
            <p:ph type="body" sz="half" idx="1"/>
          </p:nvPr>
        </p:nvSpPr>
        <p:spPr>
          <a:xfrm>
            <a:off x="355600" y="2730500"/>
            <a:ext cx="6788299" cy="6299200"/>
          </a:xfrm>
          <a:prstGeom prst="rect">
            <a:avLst/>
          </a:prstGeom>
        </p:spPr>
        <p:txBody>
          <a:bodyPr/>
          <a:lstStyle/>
          <a:p>
            <a:pPr/>
            <a:r>
              <a:t>“White genocide” narrative</a:t>
            </a:r>
          </a:p>
          <a:p>
            <a:pPr/>
            <a:r>
              <a:t>Binary thinking</a:t>
            </a:r>
          </a:p>
          <a:p>
            <a:pPr/>
            <a:r>
              <a:t>Hyper-masculine “battle”</a:t>
            </a:r>
          </a:p>
          <a:p>
            <a:pPr/>
            <a:r>
              <a:t>“Defending” America</a:t>
            </a:r>
          </a:p>
          <a:p>
            <a:pPr/>
            <a:r>
              <a:t>Anomie</a:t>
            </a:r>
          </a:p>
        </p:txBody>
      </p:sp>
      <p:pic>
        <p:nvPicPr>
          <p:cNvPr id="190" name="desktop_gabfidddx.0.jpg" descr="desktop_gabfidddx.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2558" y="3884595"/>
            <a:ext cx="5986516" cy="3991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0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stop hate</a:t>
            </a:r>
          </a:p>
        </p:txBody>
      </p:sp>
      <p:sp>
        <p:nvSpPr>
          <p:cNvPr id="193" name="Shape 108"/>
          <p:cNvSpPr txBox="1"/>
          <p:nvPr>
            <p:ph type="body" sz="half" idx="1"/>
          </p:nvPr>
        </p:nvSpPr>
        <p:spPr>
          <a:xfrm>
            <a:off x="355600" y="2438993"/>
            <a:ext cx="5892800" cy="6590705"/>
          </a:xfrm>
          <a:prstGeom prst="rect">
            <a:avLst/>
          </a:prstGeom>
        </p:spPr>
        <p:txBody>
          <a:bodyPr/>
          <a:lstStyle/>
          <a:p>
            <a:pPr/>
            <a:r>
              <a:t>Listen to stories from people who are different from you.</a:t>
            </a:r>
          </a:p>
          <a:p>
            <a:pPr/>
            <a:r>
              <a:t>Learn about the history of diversity and resistance.</a:t>
            </a:r>
          </a:p>
          <a:p>
            <a:pPr/>
            <a:r>
              <a:t>Build empathy.</a:t>
            </a:r>
          </a:p>
          <a:p>
            <a:pPr/>
            <a:r>
              <a:t>Make standing against hate and creating safe spaces the righteous position.</a:t>
            </a:r>
          </a:p>
        </p:txBody>
      </p:sp>
      <p:pic>
        <p:nvPicPr>
          <p:cNvPr id="194" name="memorial.jpg" descr="memori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3522" y="3499963"/>
            <a:ext cx="8462707" cy="4760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1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Increase the Peace!</a:t>
            </a:r>
          </a:p>
        </p:txBody>
      </p:sp>
      <p:pic>
        <p:nvPicPr>
          <p:cNvPr id="197" name="20180527_hollywood_transit_center_memorial_bmv__14_of_16_.jpg" descr="20180527_hollywood_transit_center_memorial_bmv__14_of_16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8714" y="2932807"/>
            <a:ext cx="9527370" cy="5564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he Current Clim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Current Climate</a:t>
            </a:r>
          </a:p>
        </p:txBody>
      </p:sp>
      <p:pic>
        <p:nvPicPr>
          <p:cNvPr id="119" name="85.jpeg" descr="8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3740" y="2812057"/>
            <a:ext cx="8128001" cy="5334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Current Climate</a:t>
            </a:r>
          </a:p>
        </p:txBody>
      </p:sp>
      <p:pic>
        <p:nvPicPr>
          <p:cNvPr id="122" name="Screen Shot 2018-11-19 at 4.07.47 PM.png" descr="Screen Shot 2018-11-19 at 4.07.4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3801" y="2724792"/>
            <a:ext cx="9083364" cy="5478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42"/>
          <p:cNvSpPr txBox="1"/>
          <p:nvPr>
            <p:ph type="title"/>
          </p:nvPr>
        </p:nvSpPr>
        <p:spPr>
          <a:xfrm>
            <a:off x="355600" y="127000"/>
            <a:ext cx="12293600" cy="2438400"/>
          </a:xfrm>
          <a:prstGeom prst="rect">
            <a:avLst/>
          </a:prstGeom>
        </p:spPr>
        <p:txBody>
          <a:bodyPr/>
          <a:lstStyle/>
          <a:p>
            <a:pPr/>
            <a:r>
              <a:t>The current Climate</a:t>
            </a:r>
          </a:p>
        </p:txBody>
      </p:sp>
      <p:pic>
        <p:nvPicPr>
          <p:cNvPr id="125" name="Screen Shot 2018-06-22 at 11.13.58 AM.png" descr="Screen Shot 2018-06-22 at 11.13.5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2163" y="2006600"/>
            <a:ext cx="4102102" cy="414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creen Shot 2018-06-22 at 11.11.04 AM.png" descr="Screen Shot 2018-06-22 at 11.11.0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685" y="2003337"/>
            <a:ext cx="3224616" cy="4349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31253037_10155943218179475_2650329060281942016_n.jpg" descr="31253037_10155943218179475_2650329060281942016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43525" y="2249582"/>
            <a:ext cx="5177467" cy="5923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31543835_10157311490899307_583928545084964864_n.jpg" descr="31543835_10157311490899307_583928545084964864_n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8888" y="6245361"/>
            <a:ext cx="4897121" cy="3672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he Current Clim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Current Climate</a:t>
            </a:r>
          </a:p>
        </p:txBody>
      </p:sp>
      <p:pic>
        <p:nvPicPr>
          <p:cNvPr id="131" name="Screen Shot 2019-04-28 at 12.55.24 PM.png" descr="Screen Shot 2019-04-28 at 12.55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57288"/>
            <a:ext cx="13004800" cy="50867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48"/>
          <p:cNvSpPr txBox="1"/>
          <p:nvPr>
            <p:ph type="subTitle" idx="1"/>
          </p:nvPr>
        </p:nvSpPr>
        <p:spPr>
          <a:xfrm>
            <a:off x="355600" y="1246136"/>
            <a:ext cx="12293600" cy="5319765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pPr/>
            <a:r>
              <a:t>IS HATE SPEECH FREE SPEECH?</a:t>
            </a:r>
          </a:p>
        </p:txBody>
      </p:sp>
      <p:pic>
        <p:nvPicPr>
          <p:cNvPr id="134" name="Screen Shot 2018-06-26 at 12.08.12 AM.png" descr="Screen Shot 2018-06-26 at 12.08.1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3438" y="2489624"/>
            <a:ext cx="6935956" cy="6621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5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First Amendment</a:t>
            </a:r>
          </a:p>
        </p:txBody>
      </p:sp>
      <p:sp>
        <p:nvSpPr>
          <p:cNvPr id="137" name="Shape 52"/>
          <p:cNvSpPr txBox="1"/>
          <p:nvPr>
            <p:ph type="body" idx="1"/>
          </p:nvPr>
        </p:nvSpPr>
        <p:spPr>
          <a:xfrm>
            <a:off x="495300" y="2603500"/>
            <a:ext cx="12293600" cy="6299200"/>
          </a:xfrm>
          <a:prstGeom prst="rect">
            <a:avLst/>
          </a:prstGeom>
        </p:spPr>
        <p:txBody>
          <a:bodyPr/>
          <a:lstStyle/>
          <a:p>
            <a:pPr marL="421766" indent="-421766" defTabSz="473201">
              <a:spcBef>
                <a:spcPts val="3700"/>
              </a:spcBef>
              <a:defRPr sz="3700"/>
            </a:pPr>
            <a:r>
              <a:t>Congress shall not make any laws: </a:t>
            </a:r>
          </a:p>
          <a:p>
            <a:pPr marL="421766" indent="-421766" defTabSz="473201">
              <a:spcBef>
                <a:spcPts val="3700"/>
              </a:spcBef>
              <a:defRPr sz="3700"/>
            </a:pPr>
            <a:r>
              <a:t>establishing or prohibiting religion</a:t>
            </a:r>
          </a:p>
          <a:p>
            <a:pPr marL="421766" indent="-421766" defTabSz="473201">
              <a:spcBef>
                <a:spcPts val="3700"/>
              </a:spcBef>
              <a:defRPr sz="3700"/>
            </a:pPr>
            <a:r>
              <a:t>the freedom of speech</a:t>
            </a:r>
          </a:p>
          <a:p>
            <a:pPr marL="421766" indent="-421766" defTabSz="473201">
              <a:spcBef>
                <a:spcPts val="3700"/>
              </a:spcBef>
              <a:defRPr sz="3700"/>
            </a:pPr>
            <a:r>
              <a:t>the freedom of the press</a:t>
            </a:r>
          </a:p>
          <a:p>
            <a:pPr marL="421766" indent="-421766" defTabSz="473201">
              <a:spcBef>
                <a:spcPts val="3700"/>
              </a:spcBef>
              <a:defRPr sz="3700"/>
            </a:pPr>
            <a:r>
              <a:t>the right to peaceably assemble</a:t>
            </a:r>
          </a:p>
          <a:p>
            <a:pPr marL="421766" indent="-421766" defTabSz="473201">
              <a:spcBef>
                <a:spcPts val="3700"/>
              </a:spcBef>
              <a:defRPr sz="3700"/>
            </a:pPr>
            <a:r>
              <a:t>the right to petition the government</a:t>
            </a:r>
          </a:p>
        </p:txBody>
      </p:sp>
      <p:sp>
        <p:nvSpPr>
          <p:cNvPr id="138" name="Shape 53"/>
          <p:cNvSpPr txBox="1"/>
          <p:nvPr/>
        </p:nvSpPr>
        <p:spPr>
          <a:xfrm>
            <a:off x="8455321" y="8782049"/>
            <a:ext cx="432375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Adopted Dec. 15, 1791</a:t>
            </a:r>
          </a:p>
        </p:txBody>
      </p:sp>
      <p:pic>
        <p:nvPicPr>
          <p:cNvPr id="139" name="160px-James_Madison.jpg" descr="160px-James_Madis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3477" y="5917307"/>
            <a:ext cx="2032004" cy="2463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6300"/>
            </a:lvl1pPr>
          </a:lstStyle>
          <a:p>
            <a:pPr/>
            <a:r>
              <a:t>It’s not always easy to know if something is “free speech”</a:t>
            </a:r>
          </a:p>
        </p:txBody>
      </p:sp>
      <p:pic>
        <p:nvPicPr>
          <p:cNvPr id="142" name="abc_kkk_dm_121026_wmain.jpg" descr="abc_kkk_dm_121026_wmai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3275210"/>
            <a:ext cx="8769113" cy="493262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Virginia v. Black (2003)"/>
          <p:cNvSpPr txBox="1"/>
          <p:nvPr/>
        </p:nvSpPr>
        <p:spPr>
          <a:xfrm>
            <a:off x="4321861" y="8445500"/>
            <a:ext cx="4773589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Virginia v. Black (2003)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